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12" r:id="rId10"/>
    <p:sldId id="327" r:id="rId11"/>
    <p:sldId id="328" r:id="rId12"/>
    <p:sldId id="329" r:id="rId13"/>
    <p:sldId id="330" r:id="rId14"/>
    <p:sldId id="336" r:id="rId15"/>
    <p:sldId id="337" r:id="rId16"/>
    <p:sldId id="331" r:id="rId17"/>
    <p:sldId id="333" r:id="rId18"/>
    <p:sldId id="334" r:id="rId19"/>
    <p:sldId id="335" r:id="rId20"/>
    <p:sldId id="313" r:id="rId21"/>
    <p:sldId id="314" r:id="rId22"/>
    <p:sldId id="315" r:id="rId23"/>
    <p:sldId id="316" r:id="rId24"/>
    <p:sldId id="317" r:id="rId25"/>
    <p:sldId id="318" r:id="rId26"/>
    <p:sldId id="319" r:id="rId27"/>
  </p:sldIdLst>
  <p:sldSz cx="9906000" cy="6858000" type="A4"/>
  <p:notesSz cx="7104063" cy="10234613"/>
  <p:defaultTextStyle>
    <a:defPPr>
      <a:defRPr lang="nl-NL"/>
    </a:defPPr>
    <a:lvl1pPr marL="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790" autoAdjust="0"/>
  </p:normalViewPr>
  <p:slideViewPr>
    <p:cSldViewPr>
      <p:cViewPr varScale="1">
        <p:scale>
          <a:sx n="102" d="100"/>
          <a:sy n="102" d="100"/>
        </p:scale>
        <p:origin x="-1617" y="-5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AC3E3A1-E41A-4227-B246-4EC9AF64CA8B}" type="datetimeFigureOut">
              <a:rPr lang="nl-NL" smtClean="0"/>
              <a:pPr/>
              <a:t>19-1-2026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781050" y="768350"/>
            <a:ext cx="5541963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2FA3D68-68B2-4A20-AD73-D85ACFD72D08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407969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0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2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2</a:t>
            </a:fld>
            <a:endParaRPr 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8</a:t>
            </a:fld>
            <a:endParaRPr lang="nl-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16</a:t>
            </a:fld>
            <a:endParaRPr lang="nl-N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17</a:t>
            </a:fld>
            <a:endParaRPr lang="nl-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18</a:t>
            </a:fld>
            <a:endParaRPr lang="nl-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A3D68-68B2-4A20-AD73-D85ACFD72D08}" type="slidenum">
              <a:rPr lang="nl-NL" smtClean="0"/>
              <a:pPr/>
              <a:t>19</a:t>
            </a:fld>
            <a:endParaRPr 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ige driehoek 9"/>
          <p:cNvSpPr/>
          <p:nvPr/>
        </p:nvSpPr>
        <p:spPr>
          <a:xfrm>
            <a:off x="-1" y="4664147"/>
            <a:ext cx="991368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742950" y="1752604"/>
            <a:ext cx="84201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17" name="Ondertitel 16"/>
          <p:cNvSpPr>
            <a:spLocks noGrp="1"/>
          </p:cNvSpPr>
          <p:nvPr>
            <p:ph type="subTitle" idx="1"/>
          </p:nvPr>
        </p:nvSpPr>
        <p:spPr>
          <a:xfrm>
            <a:off x="742950" y="3611607"/>
            <a:ext cx="8420100" cy="1199704"/>
          </a:xfrm>
        </p:spPr>
        <p:txBody>
          <a:bodyPr lIns="45715" rIns="45715"/>
          <a:lstStyle>
            <a:lvl1pPr marL="0" marR="64000" indent="0" algn="r">
              <a:buNone/>
              <a:defRPr>
                <a:solidFill>
                  <a:schemeClr val="tx2"/>
                </a:solidFill>
              </a:defRPr>
            </a:lvl1pPr>
            <a:lvl2pPr marL="457145" indent="0" algn="ctr">
              <a:buNone/>
            </a:lvl2pPr>
            <a:lvl3pPr marL="914290" indent="0" algn="ctr">
              <a:buNone/>
            </a:lvl3pPr>
            <a:lvl4pPr marL="1371435" indent="0" algn="ctr">
              <a:buNone/>
            </a:lvl4pPr>
            <a:lvl5pPr marL="1828581" indent="0" algn="ctr">
              <a:buNone/>
            </a:lvl5pPr>
            <a:lvl6pPr marL="2285726" indent="0" algn="ctr">
              <a:buNone/>
            </a:lvl6pPr>
            <a:lvl7pPr marL="2742871" indent="0" algn="ctr">
              <a:buNone/>
            </a:lvl7pPr>
            <a:lvl8pPr marL="3200016" indent="0" algn="ctr">
              <a:buNone/>
            </a:lvl8pPr>
            <a:lvl9pPr marL="3657161" indent="0" algn="ctr">
              <a:buNone/>
            </a:lvl9pPr>
            <a:extLst/>
          </a:lstStyle>
          <a:p>
            <a:r>
              <a:rPr kumimoji="0" lang="nl-NL" smtClean="0"/>
              <a:t>Klik om de ondertitelstijl van het model te bewerken</a:t>
            </a:r>
            <a:endParaRPr kumimoji="0" lang="en-US"/>
          </a:p>
        </p:txBody>
      </p:sp>
      <p:grpSp>
        <p:nvGrpSpPr>
          <p:cNvPr id="2" name="Groep 1"/>
          <p:cNvGrpSpPr/>
          <p:nvPr/>
        </p:nvGrpSpPr>
        <p:grpSpPr>
          <a:xfrm>
            <a:off x="-4077" y="4953000"/>
            <a:ext cx="9910079" cy="1912088"/>
            <a:chOff x="-3765" y="4832896"/>
            <a:chExt cx="9147765" cy="2032192"/>
          </a:xfrm>
        </p:grpSpPr>
        <p:sp>
          <p:nvSpPr>
            <p:cNvPr id="7" name="Vrije v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Vrije v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Vrije v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Rechte verbindingslijn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ijdelijke aanduiding voor datum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4D34557-819C-43FD-A2EA-1D50E17FA0BF}" type="datetimeFigureOut">
              <a:rPr lang="nl-NL" smtClean="0"/>
              <a:pPr/>
              <a:t>19-1-2026</a:t>
            </a:fld>
            <a:endParaRPr lang="nl-NL"/>
          </a:p>
        </p:txBody>
      </p:sp>
      <p:sp>
        <p:nvSpPr>
          <p:cNvPr id="19" name="Tijdelijke aanduiding voor voettekst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27" name="Tijdelijke aanduiding voor dianumm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1481332"/>
            <a:ext cx="89154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19-1-2026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7414347" y="274643"/>
            <a:ext cx="1925593" cy="5592761"/>
          </a:xfrm>
        </p:spPr>
        <p:txBody>
          <a:bodyPr vert="eaVert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85165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19-1-2026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19-1-2026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574" y="1059712"/>
            <a:ext cx="84201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249606" y="2931712"/>
            <a:ext cx="4953000" cy="1454888"/>
          </a:xfrm>
        </p:spPr>
        <p:txBody>
          <a:bodyPr lIns="91429" rIns="91429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19-1-2026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Punthaak 6"/>
          <p:cNvSpPr/>
          <p:nvPr/>
        </p:nvSpPr>
        <p:spPr>
          <a:xfrm>
            <a:off x="3939737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Punthaak 7"/>
          <p:cNvSpPr/>
          <p:nvPr/>
        </p:nvSpPr>
        <p:spPr>
          <a:xfrm>
            <a:off x="3737786" y="3005472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9530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035550" y="1481330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19-1-2026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1"/>
            <a:ext cx="89154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95300" y="5410200"/>
            <a:ext cx="437687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3"/>
          </p:nvPr>
        </p:nvSpPr>
        <p:spPr>
          <a:xfrm>
            <a:off x="5032115" y="5410200"/>
            <a:ext cx="437859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58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2"/>
          </p:nvPr>
        </p:nvSpPr>
        <p:spPr>
          <a:xfrm>
            <a:off x="495300" y="1444297"/>
            <a:ext cx="437687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5032114" y="1444297"/>
            <a:ext cx="437859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19-1-2026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19-1-2026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19-1-2026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0600" y="4876800"/>
            <a:ext cx="8105257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2"/>
          </p:nvPr>
        </p:nvSpPr>
        <p:spPr>
          <a:xfrm>
            <a:off x="4787900" y="5355103"/>
            <a:ext cx="4305808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1"/>
          </p:nvPr>
        </p:nvSpPr>
        <p:spPr>
          <a:xfrm>
            <a:off x="990600" y="274320"/>
            <a:ext cx="8103108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nl-NL" smtClean="0"/>
              <a:t>Klik om de modelstijlen te bewerken</a:t>
            </a:r>
          </a:p>
          <a:p>
            <a:pPr lvl="1" eaLnBrk="1" latinLnBrk="0" hangingPunct="1"/>
            <a:r>
              <a:rPr lang="nl-NL" smtClean="0"/>
              <a:t>Tweede niveau</a:t>
            </a:r>
          </a:p>
          <a:p>
            <a:pPr lvl="2" eaLnBrk="1" latinLnBrk="0" hangingPunct="1"/>
            <a:r>
              <a:rPr lang="nl-NL" smtClean="0"/>
              <a:t>Derde niveau</a:t>
            </a:r>
          </a:p>
          <a:p>
            <a:pPr lvl="3" eaLnBrk="1" latinLnBrk="0" hangingPunct="1"/>
            <a:r>
              <a:rPr lang="nl-NL" smtClean="0"/>
              <a:t>Vierde niveau</a:t>
            </a:r>
          </a:p>
          <a:p>
            <a:pPr lvl="4" eaLnBrk="1" latinLnBrk="0" hangingPunct="1"/>
            <a:r>
              <a:rPr lang="nl-NL" smtClean="0"/>
              <a:t>Vijfde niveau</a:t>
            </a:r>
            <a:endParaRPr kumimoji="0"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7287618" y="6407944"/>
            <a:ext cx="2080260" cy="365760"/>
          </a:xfrm>
        </p:spPr>
        <p:txBody>
          <a:bodyPr/>
          <a:lstStyle>
            <a:extLst/>
          </a:lstStyle>
          <a:p>
            <a:fld id="{34D34557-819C-43FD-A2EA-1D50E17FA0BF}" type="datetimeFigureOut">
              <a:rPr lang="nl-NL" smtClean="0"/>
              <a:pPr/>
              <a:t>19-1-2026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236335" y="5443403"/>
            <a:ext cx="7759700" cy="648232"/>
          </a:xfrm>
          <a:noFill/>
        </p:spPr>
        <p:txBody>
          <a:bodyPr lIns="91429" tIns="0" rIns="91429" anchor="t"/>
          <a:lstStyle>
            <a:lvl1pPr marL="0" marR="18286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47650" y="189968"/>
            <a:ext cx="94107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nl-NL" smtClean="0"/>
              <a:t>Klik op het pictogram als u een afbeelding wilt toevoegen</a:t>
            </a:r>
            <a:endParaRPr kumimoji="0" lang="en-US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4D34557-819C-43FD-A2EA-1D50E17FA0BF}" type="datetimeFigureOut">
              <a:rPr lang="nl-NL" smtClean="0"/>
              <a:pPr/>
              <a:t>19-1-2026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4745082" y="6407946"/>
            <a:ext cx="254657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7650" y="4865123"/>
            <a:ext cx="8748385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8" name="Vrije vorm 7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Vrije vorm 8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hoekige driehoek 9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Rechte verbindingslijn 10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Punthaak 11"/>
          <p:cNvSpPr/>
          <p:nvPr/>
        </p:nvSpPr>
        <p:spPr>
          <a:xfrm>
            <a:off x="938612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Punthaak 12"/>
          <p:cNvSpPr/>
          <p:nvPr/>
        </p:nvSpPr>
        <p:spPr>
          <a:xfrm>
            <a:off x="9184171" y="4988440"/>
            <a:ext cx="19812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5" rIns="91429" bIns="45715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Vrije vorm 12"/>
          <p:cNvSpPr>
            <a:spLocks/>
          </p:cNvSpPr>
          <p:nvPr/>
        </p:nvSpPr>
        <p:spPr bwMode="auto">
          <a:xfrm>
            <a:off x="540879" y="5944937"/>
            <a:ext cx="535234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Vrije vorm 11"/>
          <p:cNvSpPr>
            <a:spLocks/>
          </p:cNvSpPr>
          <p:nvPr/>
        </p:nvSpPr>
        <p:spPr bwMode="auto">
          <a:xfrm>
            <a:off x="526195" y="5939013"/>
            <a:ext cx="3997989" cy="93345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9" tIns="45715" rIns="91429" bIns="45715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hoekige driehoek 13"/>
          <p:cNvSpPr>
            <a:spLocks/>
          </p:cNvSpPr>
          <p:nvPr/>
        </p:nvSpPr>
        <p:spPr bwMode="auto">
          <a:xfrm>
            <a:off x="-6545" y="5791255"/>
            <a:ext cx="3685840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29" tIns="45715" rIns="91429" bIns="45715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Rechte verbindingslijn 14"/>
          <p:cNvCxnSpPr/>
          <p:nvPr/>
        </p:nvCxnSpPr>
        <p:spPr>
          <a:xfrm>
            <a:off x="-10005" y="5787740"/>
            <a:ext cx="3689301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titel 8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91429" tIns="45715" rIns="91429" bIns="45715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nl-NL" smtClean="0"/>
              <a:t>Klik om de stijl te bewerken</a:t>
            </a:r>
            <a:endParaRPr kumimoji="0" lang="en-US"/>
          </a:p>
        </p:txBody>
      </p:sp>
      <p:sp>
        <p:nvSpPr>
          <p:cNvPr id="30" name="Tijdelijke aanduiding voor tekst 29"/>
          <p:cNvSpPr>
            <a:spLocks noGrp="1"/>
          </p:cNvSpPr>
          <p:nvPr>
            <p:ph type="body" idx="1"/>
          </p:nvPr>
        </p:nvSpPr>
        <p:spPr>
          <a:xfrm>
            <a:off x="495300" y="1481330"/>
            <a:ext cx="8915400" cy="4525963"/>
          </a:xfrm>
          <a:prstGeom prst="rect">
            <a:avLst/>
          </a:prstGeom>
        </p:spPr>
        <p:txBody>
          <a:bodyPr vert="horz" lIns="91429" tIns="45715" rIns="91429" bIns="45715">
            <a:normAutofit/>
          </a:bodyPr>
          <a:lstStyle>
            <a:extLst/>
          </a:lstStyle>
          <a:p>
            <a:pPr lvl="0" eaLnBrk="1" latinLnBrk="0" hangingPunct="1"/>
            <a:r>
              <a:rPr kumimoji="0" lang="nl-NL" smtClean="0"/>
              <a:t>Klik om de modelstijlen te bewerken</a:t>
            </a:r>
          </a:p>
          <a:p>
            <a:pPr lvl="1" eaLnBrk="1" latinLnBrk="0" hangingPunct="1"/>
            <a:r>
              <a:rPr kumimoji="0" lang="nl-NL" smtClean="0"/>
              <a:t>Tweede niveau</a:t>
            </a:r>
          </a:p>
          <a:p>
            <a:pPr lvl="2" eaLnBrk="1" latinLnBrk="0" hangingPunct="1"/>
            <a:r>
              <a:rPr kumimoji="0" lang="nl-NL" smtClean="0"/>
              <a:t>Derde niveau</a:t>
            </a:r>
          </a:p>
          <a:p>
            <a:pPr lvl="3" eaLnBrk="1" latinLnBrk="0" hangingPunct="1"/>
            <a:r>
              <a:rPr kumimoji="0" lang="nl-NL" smtClean="0"/>
              <a:t>Vierde niveau</a:t>
            </a:r>
          </a:p>
          <a:p>
            <a:pPr lvl="4" eaLnBrk="1" latinLnBrk="0" hangingPunct="1"/>
            <a:r>
              <a:rPr kumimoji="0" lang="nl-NL" smtClean="0"/>
              <a:t>Vijfde niveau</a:t>
            </a:r>
            <a:endParaRPr kumimoji="0" lang="en-US"/>
          </a:p>
        </p:txBody>
      </p:sp>
      <p:sp>
        <p:nvSpPr>
          <p:cNvPr id="10" name="Tijdelijke aanduiding voor datum 9"/>
          <p:cNvSpPr>
            <a:spLocks noGrp="1"/>
          </p:cNvSpPr>
          <p:nvPr>
            <p:ph type="dt" sz="half" idx="2"/>
          </p:nvPr>
        </p:nvSpPr>
        <p:spPr>
          <a:xfrm>
            <a:off x="7287618" y="6407944"/>
            <a:ext cx="2080260" cy="365760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34D34557-819C-43FD-A2EA-1D50E17FA0BF}" type="datetimeFigureOut">
              <a:rPr lang="nl-NL" smtClean="0"/>
              <a:pPr/>
              <a:t>19-1-2026</a:t>
            </a:fld>
            <a:endParaRPr lang="nl-NL"/>
          </a:p>
        </p:txBody>
      </p:sp>
      <p:sp>
        <p:nvSpPr>
          <p:cNvPr id="22" name="Tijdelijke aanduiding voor voettekst 21"/>
          <p:cNvSpPr>
            <a:spLocks noGrp="1"/>
          </p:cNvSpPr>
          <p:nvPr>
            <p:ph type="ftr" sz="quarter" idx="3"/>
          </p:nvPr>
        </p:nvSpPr>
        <p:spPr>
          <a:xfrm>
            <a:off x="4745082" y="6407946"/>
            <a:ext cx="2546571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nl-NL"/>
          </a:p>
        </p:txBody>
      </p:sp>
      <p:sp>
        <p:nvSpPr>
          <p:cNvPr id="18" name="Tijdelijke aanduiding voor dianummer 17"/>
          <p:cNvSpPr>
            <a:spLocks noGrp="1"/>
          </p:cNvSpPr>
          <p:nvPr>
            <p:ph type="sldNum" sz="quarter" idx="4"/>
          </p:nvPr>
        </p:nvSpPr>
        <p:spPr>
          <a:xfrm>
            <a:off x="9367878" y="6407946"/>
            <a:ext cx="396240" cy="365125"/>
          </a:xfrm>
          <a:prstGeom prst="rect">
            <a:avLst/>
          </a:prstGeom>
        </p:spPr>
        <p:txBody>
          <a:bodyPr vert="horz" lIns="91429" tIns="45715" rIns="91429" bIns="45715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3C5BCA4-6E06-4C1F-B4E8-A15854673265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16" indent="-256001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18" indent="-228573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433" indent="-228573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863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5" indent="-228573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8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581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153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5726" indent="-22857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www.digikey.nl/nl/resources/online-conversion-calculator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52472" y="71414"/>
            <a:ext cx="7786742" cy="5474824"/>
          </a:xfrm>
        </p:spPr>
        <p:txBody>
          <a:bodyPr>
            <a:normAutofit/>
          </a:bodyPr>
          <a:lstStyle/>
          <a:p>
            <a:pPr algn="ctr"/>
            <a:r>
              <a:rPr lang="nl-NL" dirty="0" err="1" smtClean="0">
                <a:solidFill>
                  <a:schemeClr val="tx1"/>
                </a:solidFill>
              </a:rPr>
              <a:t>TechDen</a:t>
            </a:r>
            <a:r>
              <a:rPr lang="nl-NL" dirty="0" smtClean="0">
                <a:solidFill>
                  <a:schemeClr val="tx1"/>
                </a:solidFill>
              </a:rPr>
              <a:t> </a:t>
            </a:r>
            <a:r>
              <a:rPr lang="nl-NL" b="0" dirty="0" smtClean="0">
                <a:solidFill>
                  <a:schemeClr val="tx1"/>
                </a:solidFill>
              </a:rPr>
              <a:t>Zwolle</a:t>
            </a:r>
            <a:r>
              <a:rPr lang="nl-NL" dirty="0" smtClean="0">
                <a:solidFill>
                  <a:schemeClr val="tx1"/>
                </a:solidFill>
              </a:rPr>
              <a:t/>
            </a:r>
            <a:br>
              <a:rPr lang="nl-NL" dirty="0" smtClean="0">
                <a:solidFill>
                  <a:schemeClr val="tx1"/>
                </a:solidFill>
              </a:rPr>
            </a:br>
            <a:r>
              <a:rPr lang="nl-NL" dirty="0" smtClean="0">
                <a:solidFill>
                  <a:schemeClr val="tx1"/>
                </a:solidFill>
              </a:rPr>
              <a:t/>
            </a:r>
            <a:br>
              <a:rPr lang="nl-NL" dirty="0" smtClean="0">
                <a:solidFill>
                  <a:schemeClr val="tx1"/>
                </a:solidFill>
              </a:rPr>
            </a:br>
            <a:r>
              <a:rPr lang="nl-NL" dirty="0" smtClean="0">
                <a:solidFill>
                  <a:schemeClr val="tx1"/>
                </a:solidFill>
              </a:rPr>
              <a:t>                    Workshop </a:t>
            </a:r>
            <a:br>
              <a:rPr lang="nl-NL" dirty="0" smtClean="0">
                <a:solidFill>
                  <a:schemeClr val="tx1"/>
                </a:solidFill>
              </a:rPr>
            </a:br>
            <a:r>
              <a:rPr lang="nl-NL" dirty="0" smtClean="0">
                <a:solidFill>
                  <a:schemeClr val="tx1"/>
                </a:solidFill>
              </a:rPr>
              <a:t>                     </a:t>
            </a:r>
            <a:r>
              <a:rPr lang="nl-NL" dirty="0" smtClean="0">
                <a:solidFill>
                  <a:srgbClr val="0070C0"/>
                </a:solidFill>
              </a:rPr>
              <a:t>Elektronica</a:t>
            </a:r>
            <a:br>
              <a:rPr lang="nl-NL" dirty="0" smtClean="0">
                <a:solidFill>
                  <a:srgbClr val="0070C0"/>
                </a:solidFill>
              </a:rPr>
            </a:br>
            <a:r>
              <a:rPr lang="nl-NL" dirty="0" smtClean="0">
                <a:solidFill>
                  <a:srgbClr val="0070C0"/>
                </a:solidFill>
              </a:rPr>
              <a:t>                   voor </a:t>
            </a:r>
            <a:br>
              <a:rPr lang="nl-NL" dirty="0" smtClean="0">
                <a:solidFill>
                  <a:srgbClr val="0070C0"/>
                </a:solidFill>
              </a:rPr>
            </a:br>
            <a:r>
              <a:rPr lang="nl-NL" dirty="0" smtClean="0">
                <a:solidFill>
                  <a:srgbClr val="0070C0"/>
                </a:solidFill>
              </a:rPr>
              <a:t>                     beginners</a:t>
            </a:r>
            <a:r>
              <a:rPr lang="nl-NL" dirty="0" smtClean="0">
                <a:solidFill>
                  <a:schemeClr val="tx1"/>
                </a:solidFill>
              </a:rPr>
              <a:t/>
            </a:r>
            <a:br>
              <a:rPr lang="nl-NL" dirty="0" smtClean="0">
                <a:solidFill>
                  <a:schemeClr val="tx1"/>
                </a:solidFill>
              </a:rPr>
            </a:b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nl-NL" dirty="0" smtClean="0"/>
              <a:t> 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4471" y="5536409"/>
            <a:ext cx="3921125" cy="1162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8" name="AutoShape 2" descr="blob:https://web.whatsapp.com/3bd082ec-ae1b-4568-8d37-00635492076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20" name="AutoShape 4" descr="blob:https://web.whatsapp.com/3bd082ec-ae1b-4568-8d37-00635492076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16" y="2071678"/>
            <a:ext cx="4714908" cy="2977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217170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9256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52406" y="71414"/>
            <a:ext cx="8915400" cy="1143000"/>
          </a:xfrm>
        </p:spPr>
        <p:txBody>
          <a:bodyPr/>
          <a:lstStyle/>
          <a:p>
            <a:r>
              <a:rPr lang="nl-NL" dirty="0" smtClean="0"/>
              <a:t>Intermezzo2; Wet van Ohm</a:t>
            </a:r>
            <a:endParaRPr lang="nl-NL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282" y="1000108"/>
            <a:ext cx="2786082" cy="2803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10124" y="1000108"/>
            <a:ext cx="2914650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9530" y="3857628"/>
            <a:ext cx="3267066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95744" y="3857628"/>
            <a:ext cx="4686867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5229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Schakeling6; </a:t>
            </a:r>
            <a:r>
              <a:rPr lang="en-US" dirty="0" err="1" smtClean="0"/>
              <a:t>Condensator</a:t>
            </a:r>
            <a:endParaRPr lang="en-US" dirty="0"/>
          </a:p>
        </p:txBody>
      </p:sp>
      <p:sp>
        <p:nvSpPr>
          <p:cNvPr id="8" name="Tekstvak 7"/>
          <p:cNvSpPr txBox="1"/>
          <p:nvPr/>
        </p:nvSpPr>
        <p:spPr>
          <a:xfrm>
            <a:off x="166654" y="4929198"/>
            <a:ext cx="8728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rgbClr val="0070C0"/>
                </a:solidFill>
              </a:rPr>
              <a:t>Vergelijk; condensator -&gt; wateremmer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&gt;&gt; De emmer wordt gevuld met de knop “Laden” en geleegd met “Ontladen”</a:t>
            </a:r>
            <a:br>
              <a:rPr lang="nl-NL" dirty="0" smtClean="0"/>
            </a:br>
            <a:r>
              <a:rPr lang="nl-NL" dirty="0" smtClean="0"/>
              <a:t>De LED gaat branden totdat de condensator leeg is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15" y="1285860"/>
            <a:ext cx="3786908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44" y="1357298"/>
            <a:ext cx="5511603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Schakeling7; Diode</a:t>
            </a:r>
            <a:endParaRPr lang="en-US" dirty="0"/>
          </a:p>
        </p:txBody>
      </p:sp>
      <p:sp>
        <p:nvSpPr>
          <p:cNvPr id="8" name="Tekstvak 7"/>
          <p:cNvSpPr txBox="1"/>
          <p:nvPr/>
        </p:nvSpPr>
        <p:spPr>
          <a:xfrm>
            <a:off x="166654" y="5572140"/>
            <a:ext cx="81403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rgbClr val="0070C0"/>
                </a:solidFill>
              </a:rPr>
              <a:t>Vergelijk; Diode -&gt; luchtventiel of terugslagklep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Met knop S1 gaat één LED branden, met knop S2 lichten twee </a:t>
            </a:r>
            <a:r>
              <a:rPr lang="nl-NL" dirty="0" err="1" smtClean="0"/>
              <a:t>LEDs</a:t>
            </a:r>
            <a:r>
              <a:rPr lang="nl-NL" dirty="0" smtClean="0"/>
              <a:t> op </a:t>
            </a:r>
          </a:p>
          <a:p>
            <a:r>
              <a:rPr lang="nl-NL" dirty="0" smtClean="0"/>
              <a:t>&gt;&gt;Een diode laat stroom in één richting door, </a:t>
            </a:r>
          </a:p>
          <a:p>
            <a:r>
              <a:rPr lang="nl-NL" dirty="0" smtClean="0"/>
              <a:t> terwijl deze in de andere richting wordt geblokkeerd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0963" y="1285860"/>
            <a:ext cx="6836693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529" y="1285860"/>
            <a:ext cx="2446797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3844" y="142852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Schakeling8; Transistor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schakelaar</a:t>
            </a:r>
            <a:endParaRPr lang="en-US" dirty="0"/>
          </a:p>
        </p:txBody>
      </p:sp>
      <p:sp>
        <p:nvSpPr>
          <p:cNvPr id="8" name="Tekstvak 7"/>
          <p:cNvSpPr txBox="1"/>
          <p:nvPr/>
        </p:nvSpPr>
        <p:spPr>
          <a:xfrm>
            <a:off x="166654" y="5286388"/>
            <a:ext cx="79448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rgbClr val="0070C0"/>
                </a:solidFill>
              </a:rPr>
              <a:t>Transistor -&gt; schakelaar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&gt;&gt; De </a:t>
            </a:r>
            <a:r>
              <a:rPr lang="nl-NL" dirty="0" err="1" smtClean="0"/>
              <a:t>transitor</a:t>
            </a:r>
            <a:r>
              <a:rPr lang="nl-NL" dirty="0" smtClean="0"/>
              <a:t> gaat “uit” (sperren) als de knop wordt ingedrukt en</a:t>
            </a:r>
          </a:p>
          <a:p>
            <a:r>
              <a:rPr lang="nl-NL" dirty="0" smtClean="0"/>
              <a:t>“aan” (geleiden) als de knop wordt losgelaten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16" y="1357298"/>
            <a:ext cx="3071834" cy="368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9925" y="1357298"/>
            <a:ext cx="6450851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Intermezzo3 – NPN transistor</a:t>
            </a:r>
            <a:endParaRPr lang="nl-NL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844" y="1285860"/>
            <a:ext cx="206327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kstvak 7"/>
          <p:cNvSpPr txBox="1"/>
          <p:nvPr/>
        </p:nvSpPr>
        <p:spPr>
          <a:xfrm>
            <a:off x="1738290" y="164305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kstvak 8"/>
          <p:cNvSpPr txBox="1"/>
          <p:nvPr/>
        </p:nvSpPr>
        <p:spPr>
          <a:xfrm>
            <a:off x="523844" y="3441680"/>
            <a:ext cx="92143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Een </a:t>
            </a:r>
            <a:r>
              <a:rPr lang="nl-NL" dirty="0" err="1" smtClean="0"/>
              <a:t>NPN-transistor</a:t>
            </a:r>
            <a:r>
              <a:rPr lang="nl-NL" dirty="0" smtClean="0"/>
              <a:t> is een elektronische schakelaar </a:t>
            </a:r>
            <a:endParaRPr lang="nl-NL" dirty="0" smtClean="0"/>
          </a:p>
          <a:p>
            <a:r>
              <a:rPr lang="nl-NL" dirty="0" smtClean="0"/>
              <a:t>die </a:t>
            </a:r>
            <a:r>
              <a:rPr lang="nl-NL" dirty="0" smtClean="0"/>
              <a:t>je met een kleine positieve stroom op de basis (B) kunt aansturen, </a:t>
            </a:r>
            <a:r>
              <a:rPr lang="nl-NL" dirty="0" smtClean="0"/>
              <a:t>waardoor </a:t>
            </a:r>
          </a:p>
          <a:p>
            <a:r>
              <a:rPr lang="nl-NL" dirty="0" smtClean="0"/>
              <a:t>e</a:t>
            </a:r>
            <a:r>
              <a:rPr lang="nl-NL" dirty="0" smtClean="0"/>
              <a:t>r een </a:t>
            </a:r>
            <a:r>
              <a:rPr lang="nl-NL" dirty="0" smtClean="0"/>
              <a:t>veel grotere stroom </a:t>
            </a:r>
            <a:r>
              <a:rPr lang="nl-NL" dirty="0" smtClean="0"/>
              <a:t>van </a:t>
            </a:r>
            <a:r>
              <a:rPr lang="nl-NL" dirty="0" smtClean="0"/>
              <a:t>de </a:t>
            </a:r>
            <a:r>
              <a:rPr lang="nl-NL" dirty="0" smtClean="0"/>
              <a:t>collector </a:t>
            </a:r>
            <a:r>
              <a:rPr lang="nl-NL" dirty="0" smtClean="0"/>
              <a:t>(C) naar de </a:t>
            </a:r>
            <a:r>
              <a:rPr lang="nl-NL" dirty="0" err="1" smtClean="0"/>
              <a:t>emitter</a:t>
            </a:r>
            <a:r>
              <a:rPr lang="nl-NL" dirty="0" smtClean="0"/>
              <a:t> (E</a:t>
            </a:r>
            <a:r>
              <a:rPr lang="nl-NL" dirty="0" smtClean="0"/>
              <a:t>) </a:t>
            </a:r>
            <a:r>
              <a:rPr lang="nl-NL" dirty="0" smtClean="0"/>
              <a:t>kan </a:t>
            </a:r>
            <a:r>
              <a:rPr lang="nl-NL" dirty="0" smtClean="0"/>
              <a:t>lopen.</a:t>
            </a:r>
          </a:p>
          <a:p>
            <a:r>
              <a:rPr lang="nl-NL" dirty="0" smtClean="0"/>
              <a:t> </a:t>
            </a:r>
          </a:p>
          <a:p>
            <a:r>
              <a:rPr lang="nl-NL" dirty="0" smtClean="0"/>
              <a:t>Zie </a:t>
            </a:r>
            <a:r>
              <a:rPr lang="nl-NL" dirty="0" smtClean="0"/>
              <a:t>het als een kraan: een klein beetje draaien aan de hendel (basisstroom) </a:t>
            </a:r>
            <a:endParaRPr lang="nl-NL" dirty="0" smtClean="0"/>
          </a:p>
          <a:p>
            <a:r>
              <a:rPr lang="nl-NL" dirty="0" smtClean="0"/>
              <a:t>opent </a:t>
            </a:r>
            <a:r>
              <a:rPr lang="nl-NL" dirty="0" smtClean="0"/>
              <a:t>de hoofdkraan (</a:t>
            </a:r>
            <a:r>
              <a:rPr lang="nl-NL" dirty="0" err="1" smtClean="0"/>
              <a:t>collector-emitter</a:t>
            </a:r>
            <a:r>
              <a:rPr lang="nl-NL" dirty="0" smtClean="0"/>
              <a:t> stroom</a:t>
            </a:r>
            <a:r>
              <a:rPr lang="nl-NL" dirty="0" smtClean="0"/>
              <a:t>)</a:t>
            </a:r>
          </a:p>
          <a:p>
            <a:endParaRPr lang="nl-NL" dirty="0" smtClean="0"/>
          </a:p>
          <a:p>
            <a:r>
              <a:rPr lang="nl-NL" dirty="0" smtClean="0"/>
              <a:t>Een NPN transistor schakelt </a:t>
            </a:r>
            <a:r>
              <a:rPr lang="nl-NL" dirty="0" smtClean="0"/>
              <a:t>'aan' als de basis </a:t>
            </a:r>
            <a:r>
              <a:rPr lang="nl-NL" dirty="0" smtClean="0"/>
              <a:t>‘positief' </a:t>
            </a:r>
            <a:r>
              <a:rPr lang="nl-NL" dirty="0" smtClean="0"/>
              <a:t>wordt ten opzichte</a:t>
            </a:r>
          </a:p>
          <a:p>
            <a:r>
              <a:rPr lang="nl-NL" dirty="0" smtClean="0"/>
              <a:t>van de </a:t>
            </a:r>
            <a:r>
              <a:rPr lang="nl-NL" dirty="0" err="1" smtClean="0"/>
              <a:t>emitter</a:t>
            </a:r>
            <a:r>
              <a:rPr lang="nl-NL" dirty="0" smtClean="0"/>
              <a:t>. De belasting wordt daarbij naar de GND geschakeld</a:t>
            </a:r>
            <a:endParaRPr lang="en-US" dirty="0" smtClean="0"/>
          </a:p>
          <a:p>
            <a:endParaRPr lang="nl-NL" dirty="0" smtClean="0"/>
          </a:p>
          <a:p>
            <a:r>
              <a:rPr lang="nl-NL" dirty="0" smtClean="0"/>
              <a:t>'NPN</a:t>
            </a:r>
            <a:r>
              <a:rPr lang="nl-NL" dirty="0" smtClean="0"/>
              <a:t>' staat voor de opbouw (</a:t>
            </a:r>
            <a:r>
              <a:rPr lang="nl-NL" dirty="0" err="1" smtClean="0"/>
              <a:t>Negatief-Positief-Negatief</a:t>
            </a:r>
            <a:r>
              <a:rPr lang="nl-NL" dirty="0" smtClean="0"/>
              <a:t> halfgeleider). </a:t>
            </a:r>
            <a:endParaRPr lang="nl-NL" dirty="0" smtClean="0"/>
          </a:p>
          <a:p>
            <a:endParaRPr lang="nl-NL" dirty="0" smtClean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9927" y="1142984"/>
            <a:ext cx="1857388" cy="2145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5229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Intermezzo4 – PNP transistor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1738290" y="164305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kstvak 8"/>
          <p:cNvSpPr txBox="1"/>
          <p:nvPr/>
        </p:nvSpPr>
        <p:spPr>
          <a:xfrm>
            <a:off x="523844" y="3786190"/>
            <a:ext cx="89386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Een </a:t>
            </a:r>
            <a:r>
              <a:rPr lang="nl-NL" dirty="0" err="1" smtClean="0"/>
              <a:t>PNP-transistor</a:t>
            </a:r>
            <a:r>
              <a:rPr lang="nl-NL" dirty="0" smtClean="0"/>
              <a:t> </a:t>
            </a:r>
            <a:r>
              <a:rPr lang="nl-NL" dirty="0" smtClean="0"/>
              <a:t>is een elektronische schakelaar </a:t>
            </a:r>
            <a:endParaRPr lang="nl-NL" dirty="0" smtClean="0"/>
          </a:p>
          <a:p>
            <a:r>
              <a:rPr lang="nl-NL" dirty="0" smtClean="0"/>
              <a:t>die </a:t>
            </a:r>
            <a:r>
              <a:rPr lang="nl-NL" dirty="0" smtClean="0"/>
              <a:t>je met een kleine </a:t>
            </a:r>
            <a:r>
              <a:rPr lang="nl-NL" dirty="0" smtClean="0"/>
              <a:t>stroom </a:t>
            </a:r>
            <a:r>
              <a:rPr lang="nl-NL" dirty="0" smtClean="0"/>
              <a:t>op de basis (B) kunt aansturen, </a:t>
            </a:r>
            <a:r>
              <a:rPr lang="nl-NL" dirty="0" smtClean="0"/>
              <a:t>waardoor </a:t>
            </a:r>
          </a:p>
          <a:p>
            <a:r>
              <a:rPr lang="nl-NL" dirty="0" smtClean="0"/>
              <a:t>Er een </a:t>
            </a:r>
            <a:r>
              <a:rPr lang="nl-NL" dirty="0" smtClean="0"/>
              <a:t>veel grotere stroom van de </a:t>
            </a:r>
            <a:r>
              <a:rPr lang="nl-NL" dirty="0" err="1" smtClean="0"/>
              <a:t>emitter</a:t>
            </a:r>
            <a:r>
              <a:rPr lang="nl-NL" dirty="0" smtClean="0"/>
              <a:t> (E) naar de collector (C) kan lopen </a:t>
            </a:r>
          </a:p>
          <a:p>
            <a:r>
              <a:rPr lang="nl-NL" dirty="0" smtClean="0"/>
              <a:t>Dit </a:t>
            </a:r>
            <a:r>
              <a:rPr lang="nl-NL" dirty="0" smtClean="0"/>
              <a:t>is het omgekeerde van een </a:t>
            </a:r>
            <a:r>
              <a:rPr lang="nl-NL" dirty="0" err="1" smtClean="0"/>
              <a:t>NPN-transistor</a:t>
            </a:r>
            <a:r>
              <a:rPr lang="nl-NL" dirty="0" smtClean="0"/>
              <a:t>.</a:t>
            </a:r>
          </a:p>
          <a:p>
            <a:endParaRPr lang="nl-NL" dirty="0" smtClean="0"/>
          </a:p>
          <a:p>
            <a:r>
              <a:rPr lang="nl-NL" dirty="0" smtClean="0"/>
              <a:t>Een PNP transistor schakelt ‘aan’ </a:t>
            </a:r>
            <a:r>
              <a:rPr lang="nl-NL" dirty="0" smtClean="0"/>
              <a:t>als de basis </a:t>
            </a:r>
            <a:r>
              <a:rPr lang="nl-NL" dirty="0" smtClean="0"/>
              <a:t>‘negatief' </a:t>
            </a:r>
            <a:r>
              <a:rPr lang="nl-NL" dirty="0" smtClean="0"/>
              <a:t>wordt ten opzichte</a:t>
            </a:r>
          </a:p>
          <a:p>
            <a:r>
              <a:rPr lang="nl-NL" dirty="0" smtClean="0"/>
              <a:t>van de </a:t>
            </a:r>
            <a:r>
              <a:rPr lang="nl-NL" dirty="0" err="1" smtClean="0"/>
              <a:t>emitter</a:t>
            </a:r>
            <a:r>
              <a:rPr lang="nl-NL" dirty="0" smtClean="0"/>
              <a:t>.</a:t>
            </a:r>
            <a:r>
              <a:rPr lang="nl-NL" dirty="0" smtClean="0"/>
              <a:t> De belasting wordt daarbij naar de </a:t>
            </a:r>
            <a:r>
              <a:rPr lang="nl-NL" dirty="0" smtClean="0"/>
              <a:t>+ geschakeld.</a:t>
            </a:r>
            <a:endParaRPr lang="nl-NL" dirty="0" smtClean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472" y="1500174"/>
            <a:ext cx="1600212" cy="1466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09992" y="1285860"/>
            <a:ext cx="198120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5229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3844" y="142852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Schakeling9; Transistor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versterker</a:t>
            </a:r>
            <a:endParaRPr lang="en-US" dirty="0"/>
          </a:p>
        </p:txBody>
      </p:sp>
      <p:sp>
        <p:nvSpPr>
          <p:cNvPr id="8" name="Tekstvak 7"/>
          <p:cNvSpPr txBox="1"/>
          <p:nvPr/>
        </p:nvSpPr>
        <p:spPr>
          <a:xfrm>
            <a:off x="238092" y="4929198"/>
            <a:ext cx="96744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rgbClr val="0070C0"/>
                </a:solidFill>
              </a:rPr>
              <a:t>Transistor -&gt; versterker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&gt;&gt; Door de twee pinnetjes </a:t>
            </a:r>
            <a:r>
              <a:rPr lang="nl-NL" dirty="0" smtClean="0"/>
              <a:t>intussen je vingers te nemen gaat er </a:t>
            </a:r>
            <a:r>
              <a:rPr lang="nl-NL" dirty="0" smtClean="0"/>
              <a:t>een klein stroompje</a:t>
            </a:r>
          </a:p>
          <a:p>
            <a:r>
              <a:rPr lang="nl-NL" dirty="0" smtClean="0"/>
              <a:t> via je </a:t>
            </a:r>
            <a:r>
              <a:rPr lang="nl-NL" dirty="0" smtClean="0"/>
              <a:t>lichaam door </a:t>
            </a:r>
            <a:r>
              <a:rPr lang="nl-NL" dirty="0" smtClean="0"/>
              <a:t>de transistor lopen. De transistor versterkt </a:t>
            </a:r>
            <a:r>
              <a:rPr lang="nl-NL" dirty="0" smtClean="0"/>
              <a:t>dit in </a:t>
            </a:r>
            <a:r>
              <a:rPr lang="nl-NL" dirty="0" smtClean="0"/>
              <a:t>een grotere </a:t>
            </a:r>
          </a:p>
          <a:p>
            <a:r>
              <a:rPr lang="nl-NL" dirty="0" smtClean="0"/>
              <a:t>stroom door de LED die vervolgens </a:t>
            </a:r>
            <a:r>
              <a:rPr lang="nl-NL" dirty="0" smtClean="0"/>
              <a:t>oplicht. </a:t>
            </a:r>
          </a:p>
          <a:p>
            <a:r>
              <a:rPr lang="nl-NL" dirty="0" smtClean="0"/>
              <a:t>Als je vingers een beetje nat maakt </a:t>
            </a:r>
            <a:r>
              <a:rPr lang="nl-NL" dirty="0" smtClean="0"/>
              <a:t>zal de LED feller oplichten.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654" y="1071546"/>
            <a:ext cx="3124200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81364" y="1071546"/>
            <a:ext cx="6452179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3844" y="142852"/>
            <a:ext cx="8915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Schakeling10; </a:t>
            </a:r>
            <a:r>
              <a:rPr lang="en-US" dirty="0" err="1" smtClean="0"/>
              <a:t>Inschakelvertraging</a:t>
            </a:r>
            <a:endParaRPr lang="en-US" dirty="0"/>
          </a:p>
        </p:txBody>
      </p:sp>
      <p:sp>
        <p:nvSpPr>
          <p:cNvPr id="8" name="Tekstvak 7"/>
          <p:cNvSpPr txBox="1"/>
          <p:nvPr/>
        </p:nvSpPr>
        <p:spPr>
          <a:xfrm>
            <a:off x="238092" y="5429264"/>
            <a:ext cx="82269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rgbClr val="0070C0"/>
                </a:solidFill>
              </a:rPr>
              <a:t>Als de knop wordt losgelaten duurt het even voordat de LED aangaat</a:t>
            </a:r>
          </a:p>
          <a:p>
            <a:r>
              <a:rPr lang="nl-NL" dirty="0" smtClean="0"/>
              <a:t>&gt;&gt;De “emmer” (condensator) wordt langzaam via de weerstand gevuld.</a:t>
            </a:r>
          </a:p>
          <a:p>
            <a:r>
              <a:rPr lang="nl-NL" dirty="0" smtClean="0"/>
              <a:t>Naarmate de condensator voller raakt, gaat de </a:t>
            </a:r>
            <a:r>
              <a:rPr lang="nl-NL" dirty="0" smtClean="0"/>
              <a:t>LED geleidelijk aan.</a:t>
            </a:r>
            <a:endParaRPr lang="nl-NL" dirty="0" smtClean="0"/>
          </a:p>
          <a:p>
            <a:r>
              <a:rPr lang="nl-NL" dirty="0" smtClean="0"/>
              <a:t>Door de knop in te drukken wordt de condensator in </a:t>
            </a:r>
            <a:r>
              <a:rPr lang="nl-NL" dirty="0" smtClean="0"/>
              <a:t>één keer </a:t>
            </a:r>
            <a:r>
              <a:rPr lang="nl-NL" dirty="0" smtClean="0"/>
              <a:t>geleegd.</a:t>
            </a:r>
            <a:endParaRPr lang="nl-NL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16" y="1285860"/>
            <a:ext cx="3114675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09925" y="1285860"/>
            <a:ext cx="6464703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3844" y="142852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Schakeling11; </a:t>
            </a:r>
            <a:r>
              <a:rPr lang="en-US" dirty="0" err="1" smtClean="0"/>
              <a:t>Uitschakelvertraging</a:t>
            </a:r>
            <a:endParaRPr lang="en-US" dirty="0"/>
          </a:p>
        </p:txBody>
      </p:sp>
      <p:sp>
        <p:nvSpPr>
          <p:cNvPr id="8" name="Tekstvak 7"/>
          <p:cNvSpPr txBox="1"/>
          <p:nvPr/>
        </p:nvSpPr>
        <p:spPr>
          <a:xfrm>
            <a:off x="238092" y="5429264"/>
            <a:ext cx="78005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rgbClr val="0070C0"/>
                </a:solidFill>
              </a:rPr>
              <a:t>Als de knop wordt losgelaten duurt het even voordat de LED uitgaat</a:t>
            </a:r>
          </a:p>
          <a:p>
            <a:r>
              <a:rPr lang="nl-NL" dirty="0" smtClean="0"/>
              <a:t>&gt;&gt;De “emmer” (condensator) wordt snel via de knop gevuld en</a:t>
            </a:r>
          </a:p>
          <a:p>
            <a:r>
              <a:rPr lang="nl-NL" dirty="0" smtClean="0"/>
              <a:t>loopt langzaam via de weerstand </a:t>
            </a:r>
            <a:r>
              <a:rPr lang="nl-NL" dirty="0" smtClean="0"/>
              <a:t>R2 leeg</a:t>
            </a:r>
            <a:endParaRPr lang="nl-NL" dirty="0" smtClean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85860"/>
            <a:ext cx="3309926" cy="373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81364" y="1285860"/>
            <a:ext cx="6465139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3844" y="142852"/>
            <a:ext cx="8915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Schakeling12; </a:t>
            </a:r>
            <a:r>
              <a:rPr lang="en-US" dirty="0" err="1" smtClean="0"/>
              <a:t>Knipperlicht</a:t>
            </a:r>
            <a:endParaRPr lang="en-US" dirty="0"/>
          </a:p>
        </p:txBody>
      </p:sp>
      <p:sp>
        <p:nvSpPr>
          <p:cNvPr id="8" name="Tekstvak 7"/>
          <p:cNvSpPr txBox="1"/>
          <p:nvPr/>
        </p:nvSpPr>
        <p:spPr>
          <a:xfrm>
            <a:off x="238092" y="4572008"/>
            <a:ext cx="95253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Hier worden eigenlijk twee inschakelvertragingen gecombineerd, alleen worden </a:t>
            </a:r>
          </a:p>
          <a:p>
            <a:r>
              <a:rPr lang="nl-NL" dirty="0" smtClean="0"/>
              <a:t>de condensatoren niet leeggemaakt met een drukknopje, maar met de transistor </a:t>
            </a:r>
          </a:p>
          <a:p>
            <a:r>
              <a:rPr lang="nl-NL" dirty="0" smtClean="0"/>
              <a:t>van de andere kant.  Terwijl aan één kant de condensator volloopt, </a:t>
            </a:r>
          </a:p>
          <a:p>
            <a:r>
              <a:rPr lang="nl-NL" dirty="0" smtClean="0"/>
              <a:t>loopt hij aan de andere kant leeg. En dat steeds om de beurt. </a:t>
            </a:r>
          </a:p>
          <a:p>
            <a:r>
              <a:rPr lang="nl-NL" dirty="0" smtClean="0"/>
              <a:t>Zo krijg je een knipperlicht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15" y="1142984"/>
            <a:ext cx="4357719" cy="3107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24372" y="1214422"/>
            <a:ext cx="5295894" cy="2984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523844" y="1000108"/>
            <a:ext cx="8915400" cy="4525963"/>
          </a:xfrm>
        </p:spPr>
        <p:txBody>
          <a:bodyPr/>
          <a:lstStyle/>
          <a:p>
            <a:pPr>
              <a:buNone/>
            </a:pPr>
            <a:r>
              <a:rPr lang="en-US" dirty="0" err="1" smtClean="0"/>
              <a:t>Voor</a:t>
            </a:r>
            <a:r>
              <a:rPr lang="en-US" dirty="0" smtClean="0"/>
              <a:t> even </a:t>
            </a:r>
            <a:r>
              <a:rPr lang="en-US" dirty="0" err="1" smtClean="0"/>
              <a:t>snel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schakeling</a:t>
            </a:r>
            <a:endParaRPr lang="en-US" dirty="0" smtClean="0"/>
          </a:p>
          <a:p>
            <a:pPr>
              <a:buNone/>
            </a:pPr>
            <a:r>
              <a:rPr lang="en-US" dirty="0" err="1" smtClean="0"/>
              <a:t>Opbouwen</a:t>
            </a:r>
            <a:r>
              <a:rPr lang="en-US" dirty="0" smtClean="0"/>
              <a:t> en </a:t>
            </a:r>
            <a:r>
              <a:rPr lang="en-US" dirty="0" err="1" smtClean="0"/>
              <a:t>testen</a:t>
            </a:r>
            <a:endParaRPr lang="en-US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523844" y="71414"/>
            <a:ext cx="8915400" cy="1143000"/>
          </a:xfrm>
        </p:spPr>
        <p:txBody>
          <a:bodyPr/>
          <a:lstStyle/>
          <a:p>
            <a:r>
              <a:rPr lang="en-US" dirty="0" smtClean="0"/>
              <a:t>Breadboard (</a:t>
            </a:r>
            <a:r>
              <a:rPr lang="en-US" dirty="0" err="1" smtClean="0"/>
              <a:t>Prikbord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81826" y="71414"/>
            <a:ext cx="289560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870839" y="1296055"/>
            <a:ext cx="3552854" cy="510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vak 6"/>
          <p:cNvSpPr txBox="1"/>
          <p:nvPr/>
        </p:nvSpPr>
        <p:spPr>
          <a:xfrm>
            <a:off x="95216" y="5715016"/>
            <a:ext cx="509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 </a:t>
            </a:r>
            <a:r>
              <a:rPr lang="en-US" dirty="0" err="1" smtClean="0"/>
              <a:t>elektrische</a:t>
            </a:r>
            <a:r>
              <a:rPr lang="en-US" dirty="0" smtClean="0"/>
              <a:t> </a:t>
            </a:r>
            <a:r>
              <a:rPr lang="en-US" dirty="0" err="1" smtClean="0"/>
              <a:t>verbindingen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 </a:t>
            </a:r>
            <a:r>
              <a:rPr lang="en-US" dirty="0" err="1" smtClean="0"/>
              <a:t>ingebouwd</a:t>
            </a:r>
            <a:endParaRPr lang="en-US" dirty="0"/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44390" y="2928934"/>
            <a:ext cx="2103107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kstvak 8"/>
          <p:cNvSpPr txBox="1"/>
          <p:nvPr/>
        </p:nvSpPr>
        <p:spPr>
          <a:xfrm>
            <a:off x="5810256" y="6072206"/>
            <a:ext cx="3767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 smtClean="0"/>
              <a:t>Snoertjes om verschillende rijen</a:t>
            </a:r>
          </a:p>
          <a:p>
            <a:pPr algn="ctr"/>
            <a:r>
              <a:rPr lang="nl-NL" dirty="0" smtClean="0"/>
              <a:t> met elkaar te verbinden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266765812"/>
              </p:ext>
            </p:extLst>
          </p:nvPr>
        </p:nvGraphicFramePr>
        <p:xfrm>
          <a:off x="495300" y="1481138"/>
          <a:ext cx="8850188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850"/>
                <a:gridCol w="2228850"/>
                <a:gridCol w="43924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dirty="0" smtClean="0"/>
                        <a:t>Schema symbool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 smtClean="0"/>
                        <a:t>Component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Analogie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endParaRPr lang="nl-NL" dirty="0" smtClean="0"/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Grote Weerstand - Dunne waterbuis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Kleine Weerstand – Dikke waterbuis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endParaRPr lang="nl-NL" dirty="0" smtClean="0"/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Kleine wateremmer</a:t>
                      </a:r>
                    </a:p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endParaRPr lang="nl-NL" dirty="0" smtClean="0"/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r>
                        <a:rPr lang="nl-NL" dirty="0" smtClean="0"/>
                        <a:t>Grote wateremmer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r>
                        <a:rPr lang="nl-NL" dirty="0" smtClean="0"/>
                        <a:t>            of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r>
                        <a:rPr lang="nl-NL" dirty="0" smtClean="0"/>
                        <a:t>Luchtventiel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Componenten (1)</a:t>
            </a:r>
            <a:endParaRPr lang="nl-N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0512" y="1916832"/>
            <a:ext cx="109537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2188" y="2852936"/>
            <a:ext cx="119062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4296" y="3819525"/>
            <a:ext cx="63817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82813" y="4665663"/>
            <a:ext cx="80010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4296" y="4675188"/>
            <a:ext cx="828675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92760" y="1859681"/>
            <a:ext cx="1390650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09405" y="2805113"/>
            <a:ext cx="991468" cy="852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09406" y="3721414"/>
            <a:ext cx="760544" cy="87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07210" y="4624388"/>
            <a:ext cx="752539" cy="78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75868" y="4645124"/>
            <a:ext cx="12954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88693" y="2831463"/>
            <a:ext cx="942975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6427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814631763"/>
              </p:ext>
            </p:extLst>
          </p:nvPr>
        </p:nvGraphicFramePr>
        <p:xfrm>
          <a:off x="495300" y="1481138"/>
          <a:ext cx="8922196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850"/>
                <a:gridCol w="2228850"/>
                <a:gridCol w="446449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dirty="0" smtClean="0"/>
                        <a:t>Schema symbool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 smtClean="0"/>
                        <a:t>Component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Analogie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endParaRPr lang="nl-NL" dirty="0" smtClean="0"/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Waterkraan (hard – zacht)</a:t>
                      </a:r>
                    </a:p>
                    <a:p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endParaRPr lang="nl-NL" dirty="0" smtClean="0"/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r>
                        <a:rPr lang="nl-NL" dirty="0" smtClean="0"/>
                        <a:t>Waterklep (aan – uit)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endParaRPr lang="nl-NL" dirty="0" smtClean="0"/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r>
                        <a:rPr lang="nl-NL" dirty="0" smtClean="0"/>
                        <a:t>Schakelaar (aan/uit)</a:t>
                      </a:r>
                      <a:r>
                        <a:rPr lang="nl-NL" baseline="0" dirty="0" smtClean="0"/>
                        <a:t> </a:t>
                      </a:r>
                      <a:r>
                        <a:rPr lang="nl-NL" dirty="0" smtClean="0"/>
                        <a:t>of Versterker</a:t>
                      </a:r>
                      <a:endParaRPr lang="nl-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r>
                        <a:rPr lang="nl-NL" dirty="0" smtClean="0"/>
                        <a:t>           </a:t>
                      </a:r>
                    </a:p>
                    <a:p>
                      <a:endParaRPr lang="nl-NL" dirty="0" smtClean="0"/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r>
                        <a:rPr lang="nl-NL" dirty="0" smtClean="0"/>
                        <a:t>Schokbreker / trilveertje</a:t>
                      </a:r>
                      <a:endParaRPr lang="nl-N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Componenten (2)</a:t>
            </a:r>
            <a:endParaRPr lang="nl-N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0512" y="1916832"/>
            <a:ext cx="1485900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0512" y="2788370"/>
            <a:ext cx="990600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40632" y="2816945"/>
            <a:ext cx="100965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0512" y="3717032"/>
            <a:ext cx="136207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5274" y="4686010"/>
            <a:ext cx="795884" cy="97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64768" y="1916832"/>
            <a:ext cx="880741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52068" y="2816945"/>
            <a:ext cx="893441" cy="82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65388" y="3717032"/>
            <a:ext cx="819460" cy="863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77756" y="4657552"/>
            <a:ext cx="691487" cy="1078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04133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688116962"/>
              </p:ext>
            </p:extLst>
          </p:nvPr>
        </p:nvGraphicFramePr>
        <p:xfrm>
          <a:off x="495300" y="1481138"/>
          <a:ext cx="8922196" cy="4288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8850"/>
                <a:gridCol w="2228850"/>
                <a:gridCol w="446449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dirty="0" smtClean="0"/>
                        <a:t>Schema symbool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 smtClean="0"/>
                        <a:t>Component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Analogie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endParaRPr lang="nl-NL" dirty="0" smtClean="0"/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r>
                        <a:rPr lang="nl-NL" dirty="0" smtClean="0"/>
                        <a:t>Slinger van klok</a:t>
                      </a:r>
                      <a:endParaRPr lang="nl-NL" dirty="0"/>
                    </a:p>
                  </a:txBody>
                  <a:tcPr/>
                </a:tc>
              </a:tr>
              <a:tr h="1454710"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endParaRPr lang="nl-NL" dirty="0" smtClean="0"/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endParaRPr lang="nl-NL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Waterpomp</a:t>
                      </a:r>
                    </a:p>
                    <a:p>
                      <a:endParaRPr lang="nl-NL" dirty="0"/>
                    </a:p>
                  </a:txBody>
                  <a:tcPr/>
                </a:tc>
              </a:tr>
              <a:tr h="1548422"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endParaRPr lang="nl-NL" dirty="0" smtClean="0"/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 smtClean="0"/>
                    </a:p>
                    <a:p>
                      <a:endParaRPr lang="nl-NL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Componenten (3)</a:t>
            </a:r>
            <a:endParaRPr lang="nl-NL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0512" y="1844824"/>
            <a:ext cx="95250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9653" y="4320059"/>
            <a:ext cx="2059091" cy="1269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0512" y="2852936"/>
            <a:ext cx="116205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92760" y="1844824"/>
            <a:ext cx="1179173" cy="8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36776" y="4365104"/>
            <a:ext cx="1266825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09624" y="2815581"/>
            <a:ext cx="945444" cy="133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9136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b="1" dirty="0" smtClean="0">
                <a:hlinkClick r:id="rId2"/>
              </a:rPr>
              <a:t>Online </a:t>
            </a:r>
            <a:r>
              <a:rPr lang="nl-NL" b="1" dirty="0">
                <a:hlinkClick r:id="rId2"/>
              </a:rPr>
              <a:t>conversiecalculators van </a:t>
            </a:r>
            <a:r>
              <a:rPr lang="nl-NL" b="1" dirty="0" err="1">
                <a:hlinkClick r:id="rId2"/>
              </a:rPr>
              <a:t>Digi-Key</a:t>
            </a:r>
            <a:endParaRPr lang="nl-NL" b="1" dirty="0"/>
          </a:p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Handige tools</a:t>
            </a:r>
            <a:endParaRPr lang="nl-NL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2169" y="2060848"/>
            <a:ext cx="876398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19528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Codes condensatoren</a:t>
            </a:r>
            <a:endParaRPr lang="nl-NL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5332" y="1483097"/>
            <a:ext cx="8591550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98620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555 Oscillator (op keyboard kitje)</a:t>
            </a:r>
            <a:endParaRPr lang="nl-NL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2520" y="1445270"/>
            <a:ext cx="7781925" cy="539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06720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TechDen Zwolle</a:t>
            </a:r>
            <a:endParaRPr lang="nl-NL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52007" y="1988840"/>
            <a:ext cx="6233493" cy="35283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36261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op je breadboard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158" y="1037992"/>
            <a:ext cx="6593570" cy="4477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kstvak 4"/>
          <p:cNvSpPr txBox="1"/>
          <p:nvPr/>
        </p:nvSpPr>
        <p:spPr>
          <a:xfrm>
            <a:off x="4881562" y="3500438"/>
            <a:ext cx="194155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Ingesteld</a:t>
            </a:r>
            <a:r>
              <a:rPr lang="en-US" dirty="0" smtClean="0"/>
              <a:t> op 5V</a:t>
            </a:r>
            <a:endParaRPr lang="en-US" dirty="0"/>
          </a:p>
        </p:txBody>
      </p:sp>
      <p:sp>
        <p:nvSpPr>
          <p:cNvPr id="6" name="Tekstvak 5"/>
          <p:cNvSpPr txBox="1"/>
          <p:nvPr/>
        </p:nvSpPr>
        <p:spPr>
          <a:xfrm>
            <a:off x="738158" y="1785926"/>
            <a:ext cx="1350050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9V </a:t>
            </a:r>
            <a:r>
              <a:rPr lang="en-US" dirty="0" err="1" smtClean="0"/>
              <a:t>Batterij</a:t>
            </a:r>
            <a:endParaRPr lang="en-US" dirty="0"/>
          </a:p>
        </p:txBody>
      </p:sp>
      <p:sp>
        <p:nvSpPr>
          <p:cNvPr id="7" name="Tekstvak 6"/>
          <p:cNvSpPr txBox="1"/>
          <p:nvPr/>
        </p:nvSpPr>
        <p:spPr>
          <a:xfrm>
            <a:off x="4738686" y="2500306"/>
            <a:ext cx="2494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Rood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= +5V</a:t>
            </a:r>
          </a:p>
          <a:p>
            <a:r>
              <a:rPr lang="en-US" dirty="0" err="1" smtClean="0">
                <a:solidFill>
                  <a:srgbClr val="0070C0"/>
                </a:solidFill>
              </a:rPr>
              <a:t>Blauw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= 0V (of GND)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2595546" y="4429132"/>
            <a:ext cx="97815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On/Off</a:t>
            </a:r>
            <a:endParaRPr lang="en-US" dirty="0"/>
          </a:p>
        </p:txBody>
      </p:sp>
      <p:sp>
        <p:nvSpPr>
          <p:cNvPr id="9" name="Tekstvak 8"/>
          <p:cNvSpPr txBox="1"/>
          <p:nvPr/>
        </p:nvSpPr>
        <p:spPr>
          <a:xfrm>
            <a:off x="452406" y="5572140"/>
            <a:ext cx="9496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rgbClr val="0070C0"/>
                </a:solidFill>
              </a:rPr>
              <a:t>Vergelijk; De batterij/voeding kan je zien als een waterpomp,</a:t>
            </a:r>
          </a:p>
          <a:p>
            <a:r>
              <a:rPr lang="nl-NL" dirty="0" smtClean="0">
                <a:solidFill>
                  <a:srgbClr val="0070C0"/>
                </a:solidFill>
              </a:rPr>
              <a:t>het water stroomt door een waterbuis of tuinslang zodra de kraan open gaat. </a:t>
            </a:r>
          </a:p>
          <a:p>
            <a:r>
              <a:rPr lang="nl-NL" dirty="0" smtClean="0"/>
              <a:t>&gt;&gt;Als het stroomt, gaat deze van hoge druk (+5V) naar lage druk (0V of GND)</a:t>
            </a:r>
          </a:p>
          <a:p>
            <a:r>
              <a:rPr lang="nl-NL" dirty="0" smtClean="0"/>
              <a:t>De </a:t>
            </a:r>
            <a:r>
              <a:rPr lang="nl-NL" dirty="0" err="1" smtClean="0"/>
              <a:t>On</a:t>
            </a:r>
            <a:r>
              <a:rPr lang="nl-NL" dirty="0" smtClean="0"/>
              <a:t>/</a:t>
            </a:r>
            <a:r>
              <a:rPr lang="nl-NL" dirty="0" err="1" smtClean="0"/>
              <a:t>Off</a:t>
            </a:r>
            <a:r>
              <a:rPr lang="nl-NL" dirty="0" smtClean="0"/>
              <a:t> schakelaar op de voedingsmodule is de kraan die open of dicht staat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Schakeling1; LED</a:t>
            </a:r>
            <a:endParaRPr lang="en-US" dirty="0"/>
          </a:p>
        </p:txBody>
      </p:sp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4108" y="1428736"/>
            <a:ext cx="7315251" cy="409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kstvak 8"/>
          <p:cNvSpPr txBox="1"/>
          <p:nvPr/>
        </p:nvSpPr>
        <p:spPr>
          <a:xfrm>
            <a:off x="6238884" y="5214950"/>
            <a:ext cx="320472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i="1" dirty="0" smtClean="0"/>
              <a:t>“De </a:t>
            </a:r>
            <a:r>
              <a:rPr lang="en-US" i="1" dirty="0" err="1" smtClean="0"/>
              <a:t>korte</a:t>
            </a:r>
            <a:r>
              <a:rPr lang="en-US" i="1" dirty="0" smtClean="0"/>
              <a:t> </a:t>
            </a:r>
            <a:r>
              <a:rPr lang="en-US" i="1" dirty="0" err="1" smtClean="0"/>
              <a:t>kathode</a:t>
            </a:r>
            <a:r>
              <a:rPr lang="en-US" i="1" dirty="0" smtClean="0"/>
              <a:t>” (= min)</a:t>
            </a:r>
            <a:endParaRPr lang="en-US" i="1" dirty="0"/>
          </a:p>
        </p:txBody>
      </p:sp>
      <p:sp>
        <p:nvSpPr>
          <p:cNvPr id="10" name="Tekstvak 9"/>
          <p:cNvSpPr txBox="1"/>
          <p:nvPr/>
        </p:nvSpPr>
        <p:spPr>
          <a:xfrm>
            <a:off x="7310454" y="3286124"/>
            <a:ext cx="2286203" cy="92333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een weerstand kan</a:t>
            </a:r>
          </a:p>
          <a:p>
            <a:r>
              <a:rPr lang="nl-NL" dirty="0" smtClean="0"/>
              <a:t> de stroom wat </a:t>
            </a:r>
          </a:p>
          <a:p>
            <a:r>
              <a:rPr lang="nl-NL" dirty="0" smtClean="0"/>
              <a:t>“tegenhouden”</a:t>
            </a:r>
            <a:endParaRPr lang="en-US" dirty="0"/>
          </a:p>
        </p:txBody>
      </p:sp>
      <p:sp>
        <p:nvSpPr>
          <p:cNvPr id="13" name="Tekstvak 12"/>
          <p:cNvSpPr txBox="1"/>
          <p:nvPr/>
        </p:nvSpPr>
        <p:spPr>
          <a:xfrm>
            <a:off x="452406" y="5857892"/>
            <a:ext cx="77492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nl-NL" dirty="0" smtClean="0">
                <a:solidFill>
                  <a:srgbClr val="0070C0"/>
                </a:solidFill>
              </a:rPr>
              <a:t>Vergelijk: Grote Weerstand -&gt; Dunne waterbuis -&gt; klein stroompje</a:t>
            </a:r>
          </a:p>
          <a:p>
            <a:pPr defTabSz="914400">
              <a:defRPr/>
            </a:pPr>
            <a:r>
              <a:rPr lang="nl-NL" dirty="0" smtClean="0">
                <a:solidFill>
                  <a:srgbClr val="0070C0"/>
                </a:solidFill>
              </a:rPr>
              <a:t>               Kleine Weerstand –&gt; Dikke waterbuis -&gt; grotere stroom</a:t>
            </a:r>
          </a:p>
          <a:p>
            <a:endParaRPr lang="en-U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16" y="1428736"/>
            <a:ext cx="2396420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Schakeling2; </a:t>
            </a:r>
            <a:r>
              <a:rPr lang="en-US" dirty="0" err="1" smtClean="0"/>
              <a:t>Schakelaar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654" y="1500174"/>
            <a:ext cx="2266950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4108" y="1500174"/>
            <a:ext cx="7143062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kstvak 11"/>
          <p:cNvSpPr txBox="1"/>
          <p:nvPr/>
        </p:nvSpPr>
        <p:spPr>
          <a:xfrm>
            <a:off x="309530" y="5715016"/>
            <a:ext cx="9031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rgbClr val="0070C0"/>
                </a:solidFill>
              </a:rPr>
              <a:t>Vergelijk: Schakelaar -&gt; Waterklep (open - dicht)</a:t>
            </a:r>
          </a:p>
          <a:p>
            <a:r>
              <a:rPr lang="nl-NL" dirty="0" smtClean="0"/>
              <a:t>&gt;&gt;Zodra de knop wordt ingedrukt gaat er een stroom lopen en gaat de led aan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Schakeling3; Parallel </a:t>
            </a:r>
            <a:r>
              <a:rPr lang="en-US" dirty="0" err="1" smtClean="0"/>
              <a:t>schakelen</a:t>
            </a:r>
            <a:endParaRPr lang="en-US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6917" y="1500174"/>
            <a:ext cx="7534829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kstvak 11"/>
          <p:cNvSpPr txBox="1"/>
          <p:nvPr/>
        </p:nvSpPr>
        <p:spPr>
          <a:xfrm>
            <a:off x="238092" y="5786454"/>
            <a:ext cx="9761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rgbClr val="0070C0"/>
                </a:solidFill>
              </a:rPr>
              <a:t>Vergelijk; parallel schakeling –&gt; 2 waterbuizen naast elkaar geeft een grotere stroom</a:t>
            </a:r>
          </a:p>
          <a:p>
            <a:r>
              <a:rPr lang="nl-NL" dirty="0" smtClean="0"/>
              <a:t>&gt;&gt;Zodra de druktoets wordt ingedrukt, komende weerstanden parallel te staan</a:t>
            </a:r>
          </a:p>
          <a:p>
            <a:r>
              <a:rPr lang="nl-NL" dirty="0" smtClean="0"/>
              <a:t>wordt de stroom groter - De led gaat feller branden</a:t>
            </a:r>
            <a:endParaRPr lang="en-US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654" y="1428735"/>
            <a:ext cx="1928826" cy="4173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Schakeling4; </a:t>
            </a:r>
            <a:r>
              <a:rPr lang="en-US" dirty="0" err="1" smtClean="0"/>
              <a:t>Serie</a:t>
            </a:r>
            <a:r>
              <a:rPr lang="en-US" dirty="0" smtClean="0"/>
              <a:t> </a:t>
            </a:r>
            <a:r>
              <a:rPr lang="en-US" dirty="0" err="1" smtClean="0"/>
              <a:t>schakelen</a:t>
            </a:r>
            <a:endParaRPr lang="en-US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52669" y="1500174"/>
            <a:ext cx="7257681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kstvak 10"/>
          <p:cNvSpPr txBox="1"/>
          <p:nvPr/>
        </p:nvSpPr>
        <p:spPr>
          <a:xfrm>
            <a:off x="327737" y="5786454"/>
            <a:ext cx="94067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rgbClr val="0070C0"/>
                </a:solidFill>
              </a:rPr>
              <a:t>Vergelijk; serie schakeling –&gt; 2 waterbuizen achter elkaar geeft een kleine stroom</a:t>
            </a:r>
          </a:p>
          <a:p>
            <a:r>
              <a:rPr lang="nl-NL" dirty="0" smtClean="0"/>
              <a:t>&gt;&gt;Zodra de knop wordt losgelaten, komende weerstanden in serie te staan</a:t>
            </a:r>
          </a:p>
          <a:p>
            <a:r>
              <a:rPr lang="nl-NL" dirty="0" smtClean="0"/>
              <a:t>wordt de stroom kleiner - De led gaat minder fel branden</a:t>
            </a:r>
            <a:endParaRPr lang="en-US" dirty="0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530" y="1500174"/>
            <a:ext cx="2015418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Schakeling5; LDR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092" y="1428736"/>
            <a:ext cx="1500198" cy="4094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81166" y="1285860"/>
            <a:ext cx="7409558" cy="4186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kstvak 7"/>
          <p:cNvSpPr txBox="1"/>
          <p:nvPr/>
        </p:nvSpPr>
        <p:spPr>
          <a:xfrm>
            <a:off x="309530" y="5715016"/>
            <a:ext cx="7731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Een LDR is een lichtgevoelige weerstand (</a:t>
            </a:r>
            <a:r>
              <a:rPr lang="nl-NL" dirty="0" err="1" smtClean="0"/>
              <a:t>Light</a:t>
            </a:r>
            <a:r>
              <a:rPr lang="nl-NL" dirty="0" smtClean="0"/>
              <a:t> </a:t>
            </a:r>
            <a:r>
              <a:rPr lang="nl-NL" dirty="0" err="1" smtClean="0"/>
              <a:t>Dependent</a:t>
            </a:r>
            <a:r>
              <a:rPr lang="nl-NL" dirty="0" smtClean="0"/>
              <a:t> </a:t>
            </a:r>
            <a:r>
              <a:rPr lang="nl-NL" dirty="0" err="1" smtClean="0"/>
              <a:t>Resistor</a:t>
            </a:r>
            <a:r>
              <a:rPr lang="nl-NL" dirty="0" smtClean="0"/>
              <a:t>)</a:t>
            </a:r>
            <a:endParaRPr lang="en-US" dirty="0" smtClean="0"/>
          </a:p>
          <a:p>
            <a:r>
              <a:rPr lang="nl-NL" dirty="0" smtClean="0"/>
              <a:t>Als er meer licht op komt, dan wordt de weerstand minder </a:t>
            </a:r>
          </a:p>
          <a:p>
            <a:r>
              <a:rPr lang="nl-NL" dirty="0" smtClean="0"/>
              <a:t>en dan kan er meer stroom doorheen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Intermezzo1 - Kleurcodes</a:t>
            </a:r>
            <a:endParaRPr lang="nl-NL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844" y="1428736"/>
            <a:ext cx="2686070" cy="4029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8554" y="1500174"/>
            <a:ext cx="5929354" cy="3407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kstvak 6"/>
          <p:cNvSpPr txBox="1"/>
          <p:nvPr/>
        </p:nvSpPr>
        <p:spPr>
          <a:xfrm>
            <a:off x="238091" y="5786454"/>
            <a:ext cx="9572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Zie</a:t>
            </a:r>
            <a:r>
              <a:rPr lang="en-US" sz="1400" dirty="0" smtClean="0"/>
              <a:t>; https://www.digikey.nl/nl/resources/conversion-calculators/conversion-calculator-resistor-color-code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25229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">
  <a:themeElements>
    <a:clrScheme name="Concours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14494</TotalTime>
  <Words>781</Words>
  <Application>Microsoft Office PowerPoint</Application>
  <PresentationFormat>A4 (210 x 297 mm)</PresentationFormat>
  <Paragraphs>162</Paragraphs>
  <Slides>26</Slides>
  <Notes>6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27" baseType="lpstr">
      <vt:lpstr>Concours</vt:lpstr>
      <vt:lpstr>TechDen Zwolle                      Workshop                       Elektronica                    voor                       beginners </vt:lpstr>
      <vt:lpstr>Breadboard (Prikbord)</vt:lpstr>
      <vt:lpstr>Power op je breadboard</vt:lpstr>
      <vt:lpstr>Schakeling1; LED</vt:lpstr>
      <vt:lpstr>Schakeling2; Schakelaar</vt:lpstr>
      <vt:lpstr>Schakeling3; Parallel schakelen</vt:lpstr>
      <vt:lpstr>Schakeling4; Serie schakelen</vt:lpstr>
      <vt:lpstr>Schakeling5; LDR</vt:lpstr>
      <vt:lpstr>Intermezzo1 - Kleurcodes</vt:lpstr>
      <vt:lpstr>Intermezzo2; Wet van Ohm</vt:lpstr>
      <vt:lpstr>Schakeling6; Condensator</vt:lpstr>
      <vt:lpstr>Schakeling7; Diode</vt:lpstr>
      <vt:lpstr>Schakeling8; Transistor als schakelaar</vt:lpstr>
      <vt:lpstr>Intermezzo3 – NPN transistor</vt:lpstr>
      <vt:lpstr>Intermezzo4 – PNP transistor</vt:lpstr>
      <vt:lpstr>Schakeling9; Transistor als versterker</vt:lpstr>
      <vt:lpstr>Schakeling10; Inschakelvertraging</vt:lpstr>
      <vt:lpstr>Schakeling11; Uitschakelvertraging</vt:lpstr>
      <vt:lpstr>Schakeling12; Knipperlicht</vt:lpstr>
      <vt:lpstr>Componenten (1)</vt:lpstr>
      <vt:lpstr>Componenten (2)</vt:lpstr>
      <vt:lpstr>Componenten (3)</vt:lpstr>
      <vt:lpstr>Handige tools</vt:lpstr>
      <vt:lpstr>Codes condensatoren</vt:lpstr>
      <vt:lpstr>555 Oscillator (op keyboard kitje)</vt:lpstr>
      <vt:lpstr>TechDen Zwolle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Roland enof Anita</dc:creator>
  <cp:lastModifiedBy>Roland van Dalen</cp:lastModifiedBy>
  <cp:revision>209</cp:revision>
  <cp:lastPrinted>2023-03-03T16:10:16Z</cp:lastPrinted>
  <dcterms:created xsi:type="dcterms:W3CDTF">2021-07-01T07:07:20Z</dcterms:created>
  <dcterms:modified xsi:type="dcterms:W3CDTF">2026-01-19T16:44:34Z</dcterms:modified>
</cp:coreProperties>
</file>